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37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8" r:id="rId3"/>
    <p:sldId id="313" r:id="rId4"/>
    <p:sldId id="320" r:id="rId5"/>
    <p:sldId id="261" r:id="rId6"/>
    <p:sldId id="315" r:id="rId7"/>
    <p:sldId id="316" r:id="rId8"/>
    <p:sldId id="325" r:id="rId9"/>
    <p:sldId id="340" r:id="rId10"/>
    <p:sldId id="297" r:id="rId11"/>
    <p:sldId id="342" r:id="rId12"/>
    <p:sldId id="271" r:id="rId13"/>
    <p:sldId id="343" r:id="rId14"/>
    <p:sldId id="328" r:id="rId15"/>
    <p:sldId id="344" r:id="rId16"/>
    <p:sldId id="272" r:id="rId17"/>
    <p:sldId id="329" r:id="rId18"/>
    <p:sldId id="349" r:id="rId19"/>
    <p:sldId id="345" r:id="rId20"/>
    <p:sldId id="295" r:id="rId21"/>
    <p:sldId id="273" r:id="rId22"/>
    <p:sldId id="326" r:id="rId23"/>
    <p:sldId id="294" r:id="rId24"/>
    <p:sldId id="348" r:id="rId25"/>
    <p:sldId id="347" r:id="rId26"/>
    <p:sldId id="263" r:id="rId27"/>
    <p:sldId id="265" r:id="rId28"/>
    <p:sldId id="321" r:id="rId29"/>
    <p:sldId id="346" r:id="rId30"/>
    <p:sldId id="266" r:id="rId31"/>
    <p:sldId id="267" r:id="rId32"/>
    <p:sldId id="289" r:id="rId33"/>
    <p:sldId id="314" r:id="rId34"/>
    <p:sldId id="268" r:id="rId35"/>
    <p:sldId id="269" r:id="rId36"/>
    <p:sldId id="270" r:id="rId37"/>
    <p:sldId id="304" r:id="rId38"/>
    <p:sldId id="305" r:id="rId39"/>
    <p:sldId id="312" r:id="rId40"/>
    <p:sldId id="317" r:id="rId41"/>
    <p:sldId id="290" r:id="rId42"/>
    <p:sldId id="259" r:id="rId43"/>
    <p:sldId id="303" r:id="rId44"/>
    <p:sldId id="336" r:id="rId45"/>
    <p:sldId id="334" r:id="rId46"/>
    <p:sldId id="322" r:id="rId47"/>
    <p:sldId id="323" r:id="rId48"/>
    <p:sldId id="324" r:id="rId49"/>
    <p:sldId id="280" r:id="rId50"/>
  </p:sldIdLst>
  <p:sldSz cx="9144000" cy="6858000" type="screen4x3"/>
  <p:notesSz cx="7010400" cy="92964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CF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1" autoAdjust="0"/>
    <p:restoredTop sz="94706" autoAdjust="0"/>
  </p:normalViewPr>
  <p:slideViewPr>
    <p:cSldViewPr>
      <p:cViewPr varScale="1">
        <p:scale>
          <a:sx n="71" d="100"/>
          <a:sy n="71" d="100"/>
        </p:scale>
        <p:origin x="8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defTabSz="927452"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C83FF0A6-477D-324A-A1F4-E27E2444218E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defTabSz="927452"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EDBA4C7-7A32-6643-92E5-947ED48C1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defTabSz="927452" eaLnBrk="1" hangingPunct="1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Calibri" charset="0"/>
              </a:defRPr>
            </a:lvl1pPr>
          </a:lstStyle>
          <a:p>
            <a:fld id="{B853859F-76CB-F64B-8B2B-627B614A066D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9" tIns="45895" rIns="91789" bIns="4589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defTabSz="927452" eaLnBrk="1" hangingPunct="1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Calibri" charset="0"/>
              </a:defRPr>
            </a:lvl1pPr>
          </a:lstStyle>
          <a:p>
            <a:fld id="{56FE63CE-2951-D94D-A385-71F15AB58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CF699F-3CBC-904A-878E-A8E609799F14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5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E63CE-2951-D94D-A385-71F15AB588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3094A1-435A-3645-B1A9-601B27C961A6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9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3094A1-435A-3645-B1A9-601B27C961A6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8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6DB462-2432-45E9-8B6A-180869116FFC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537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8A4A8-C321-6247-B181-2DCDFA06A925}" type="slidenum">
              <a:rPr lang="en-US">
                <a:latin typeface="Calibri" charset="0"/>
              </a:rPr>
              <a:pPr/>
              <a:t>32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0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A32647C-A663-C040-964A-E102ED73B6BD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8C92F53-5A05-1446-B329-0AC04D574F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8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1450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5046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5328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422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5445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1098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636B-9EEE-964D-AF62-04D945CD9D85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1B2-365D-9D4F-B507-293FDCAB3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74F-0B8F-7842-BC0D-89E11E35C49B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E0FF-9736-2E41-844E-5777276F4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4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F9EE-F451-2E40-BDBF-837D01CD5140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A56-B596-3643-88CA-DDB6733B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9532-B4E3-0F41-B6F9-BC560048762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B5D2-7132-D54A-BBD4-89FA1B0EF3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5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FCD2-60B9-424E-9277-0E00C942C14B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6954-AD30-744D-9C4A-2E0A82B0B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2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C60-349E-7544-8869-F304D8DA35B5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B271-90A9-A84A-95C1-3C5AF9309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39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33E-0600-3149-B625-76B8ED7430F8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72C6-43CD-C349-97FB-2FDBA8E523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2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58DD-642C-0D4B-917C-4F664978768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47C-B8C5-EC41-A919-DB89F7F0D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A21-3F38-6F47-AB79-43820773A616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03-EE93-6741-B061-5F119AF0FD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55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DB8D-3E6A-6143-8F89-228EE377DBBC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0396-7BB4-BE42-8B5D-0F29A9EBB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8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94673C-AAD0-7E49-98DC-E39786355F43}" type="datetime1">
              <a:rPr lang="en-US" smtClean="0"/>
              <a:pPr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  <p:sldLayoutId id="2147485249" r:id="rId12"/>
    <p:sldLayoutId id="2147485250" r:id="rId13"/>
    <p:sldLayoutId id="2147485251" r:id="rId14"/>
    <p:sldLayoutId id="2147485252" r:id="rId15"/>
    <p:sldLayoutId id="2147485253" r:id="rId16"/>
    <p:sldLayoutId id="2147485254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phlebotomy@csc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cc.edu/academics/departments/phlebotomy/admissions.shtml" TargetMode="External"/><Relationship Id="rId2" Type="http://schemas.openxmlformats.org/officeDocument/2006/relationships/hyperlink" Target="mailto:phlebotomy@cscc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www.cscc.edu/academics/departments/phlebotomy/application.s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records@cscc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s://www.cscc.edu/services/hr_pdf/Medical%20Laboratory%20or%20Phlebotomy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1600200" y="1811338"/>
            <a:ext cx="6019800" cy="15160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4300" dirty="0">
                <a:ln>
                  <a:noFill/>
                </a:ln>
                <a:latin typeface="Garamond" charset="0"/>
              </a:rPr>
            </a:br>
            <a:br>
              <a:rPr lang="en-US" sz="4300" dirty="0">
                <a:ln>
                  <a:noFill/>
                </a:ln>
                <a:latin typeface="Garamond" charset="0"/>
              </a:rPr>
            </a:br>
            <a:br>
              <a:rPr lang="en-US" sz="4300" dirty="0">
                <a:ln>
                  <a:noFill/>
                </a:ln>
                <a:latin typeface="Garamond" charset="0"/>
              </a:rPr>
            </a:br>
            <a:r>
              <a:rPr lang="en-US" sz="3600" dirty="0">
                <a:ln>
                  <a:noFill/>
                </a:ln>
                <a:latin typeface="Garamond" charset="0"/>
              </a:rPr>
              <a:t>PHLEBOTOMY PROGRAM</a:t>
            </a:r>
            <a:br>
              <a:rPr lang="en-US" sz="3600" dirty="0">
                <a:ln>
                  <a:noFill/>
                </a:ln>
                <a:latin typeface="Garamond" charset="0"/>
              </a:rPr>
            </a:br>
            <a:r>
              <a:rPr lang="en-US" sz="3600" dirty="0">
                <a:ln>
                  <a:noFill/>
                </a:ln>
                <a:latin typeface="Garamond" charset="0"/>
              </a:rPr>
              <a:t>ON-LINE</a:t>
            </a:r>
            <a:br>
              <a:rPr lang="en-US" sz="3600" dirty="0">
                <a:ln>
                  <a:noFill/>
                </a:ln>
                <a:latin typeface="Garamond" charset="0"/>
              </a:rPr>
            </a:br>
            <a:r>
              <a:rPr lang="en-US" sz="3600" dirty="0">
                <a:ln>
                  <a:noFill/>
                </a:ln>
                <a:latin typeface="Garamond" charset="0"/>
              </a:rPr>
              <a:t>INFORMATION SESSION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922463" y="3657601"/>
            <a:ext cx="5308600" cy="131762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</a:rPr>
              <a:t>Please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email </a:t>
            </a:r>
            <a:r>
              <a:rPr lang="en-US" sz="2800" b="1" dirty="0">
                <a:solidFill>
                  <a:schemeClr val="accent2"/>
                </a:solidFill>
                <a:latin typeface="+mj-lt"/>
                <a:hlinkClick r:id="rId4"/>
              </a:rPr>
              <a:t>phlebotomy@cscc.edu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 with any questions</a:t>
            </a: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Applying to the Program</a:t>
            </a:r>
            <a:endParaRPr lang="en-US" sz="1900" dirty="0">
              <a:ln>
                <a:noFill/>
              </a:ln>
              <a:solidFill>
                <a:srgbClr val="7B9899"/>
              </a:solidFill>
              <a:latin typeface="Garamond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205136" cy="344499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Attendance at this session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(email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hlinkClick r:id="rId2"/>
              </a:rPr>
              <a:t>phlebotomy@cscc.edu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 to confirm review of this presentation and complete the information session quiz on the website)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Meet essential functions: Mental &amp; Emotional status </a:t>
            </a: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1600" dirty="0"/>
              <a:t>	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(see website for all details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hlinkClick r:id="rId3"/>
              </a:rPr>
              <a:t>https://www.cscc.edu/academics/departments/phlebotomy/admissions.shtml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Vision, hearing, manipulative function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Tactile ability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Communication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Motor function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99486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Applying to the Program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71500" y="2542674"/>
            <a:ext cx="80010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Apply to CSCC and take placement exam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Placement Exam: 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Place into English 1100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Place into “No reading required”</a:t>
            </a:r>
          </a:p>
          <a:p>
            <a:pPr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Complete the online application on for the phlebotomy program </a:t>
            </a:r>
            <a:r>
              <a:rPr lang="en-US" sz="1600" dirty="0">
                <a:latin typeface="Garamond" charset="0"/>
                <a:hlinkClick r:id="rId4"/>
              </a:rPr>
              <a:t>https://www.cscc.edu/academics/departments/phlebotomy/application.shtml</a:t>
            </a:r>
            <a:endParaRPr lang="en-US" sz="1600" dirty="0">
              <a:latin typeface="Garamond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Declare “Multi-Skilled Health”  as your program of study. 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sz="1800" dirty="0">
                <a:latin typeface="Garamond" charset="0"/>
              </a:rPr>
              <a:t>If you are pursuing another major then make sure you add Phlebotomy as an certificate to your plan of study. 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endParaRPr lang="en-US" sz="1900" dirty="0">
              <a:latin typeface="Garamond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4770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70315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Applying to the Program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010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Garamond" charset="0"/>
              </a:rPr>
              <a:t>Current </a:t>
            </a:r>
            <a:r>
              <a:rPr lang="en-US" sz="2200" b="1">
                <a:latin typeface="Garamond" charset="0"/>
              </a:rPr>
              <a:t>American Heart </a:t>
            </a:r>
            <a:r>
              <a:rPr lang="en-US" sz="2200" b="1" dirty="0">
                <a:latin typeface="Garamond" charset="0"/>
              </a:rPr>
              <a:t>Association BLS Certification </a:t>
            </a:r>
            <a:r>
              <a:rPr lang="en-US" sz="2200" dirty="0">
                <a:latin typeface="Garamond" charset="0"/>
              </a:rPr>
              <a:t>must be submitted before </a:t>
            </a:r>
            <a:r>
              <a:rPr lang="en-US" sz="2200" dirty="0" err="1">
                <a:latin typeface="Garamond" charset="0"/>
              </a:rPr>
              <a:t>Mult</a:t>
            </a:r>
            <a:r>
              <a:rPr lang="en-US" sz="2200" dirty="0">
                <a:latin typeface="Garamond" charset="0"/>
              </a:rPr>
              <a:t> 1950 clinicals can begin.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Garamond" charset="0"/>
              </a:rPr>
              <a:t>Completed within the MULT 1910 EKG course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Garamond" charset="0"/>
              </a:rPr>
              <a:t>Medical Terminology MULT 1110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>
                <a:solidFill>
                  <a:schemeClr val="tx1"/>
                </a:solidFill>
                <a:latin typeface="Garamond" charset="0"/>
              </a:rPr>
              <a:t>Needs to be in progress or completed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>
                <a:solidFill>
                  <a:schemeClr val="tx1"/>
                </a:solidFill>
                <a:latin typeface="Garamond" charset="0"/>
              </a:rPr>
              <a:t>Can be requested to be taken as a co-requisite upon reques</a:t>
            </a:r>
            <a:r>
              <a:rPr lang="en-US" sz="1900" b="1" dirty="0">
                <a:solidFill>
                  <a:schemeClr val="tx1"/>
                </a:solidFill>
                <a:latin typeface="Garamond" charset="0"/>
              </a:rPr>
              <a:t>t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endParaRPr lang="en-US" sz="1900" dirty="0">
              <a:latin typeface="Garamond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4770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07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54781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Applying to the Program</a:t>
            </a:r>
            <a:endParaRPr lang="en-US" sz="5000" dirty="0">
              <a:ln>
                <a:noFill/>
              </a:ln>
              <a:solidFill>
                <a:srgbClr val="7B9899"/>
              </a:solidFill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96200" cy="3681412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000" dirty="0">
                <a:solidFill>
                  <a:srgbClr val="FF0000"/>
                </a:solidFill>
                <a:latin typeface="Garamond" charset="0"/>
              </a:rPr>
              <a:t>Needed to sign up for the program: </a:t>
            </a:r>
          </a:p>
          <a:p>
            <a:pPr marL="730250" lvl="1" indent="-273050" eaLnBrk="1" hangingPunct="1">
              <a:lnSpc>
                <a:spcPct val="80000"/>
              </a:lnSpc>
              <a:spcAft>
                <a:spcPct val="0"/>
              </a:spcAft>
              <a:buClr>
                <a:srgbClr val="8B7B56"/>
              </a:buClr>
            </a:pPr>
            <a:endParaRPr lang="en-US" sz="1800" dirty="0">
              <a:solidFill>
                <a:srgbClr val="0070C0"/>
              </a:solidFill>
              <a:latin typeface="Garamond" charset="0"/>
            </a:endParaRPr>
          </a:p>
          <a:p>
            <a:pPr marL="730250" lvl="1" indent="-273050" eaLnBrk="1" hangingPunct="1">
              <a:lnSpc>
                <a:spcPct val="80000"/>
              </a:lnSpc>
              <a:spcAft>
                <a:spcPct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70C0"/>
                </a:solidFill>
                <a:latin typeface="Garamond" charset="0"/>
              </a:rPr>
              <a:t>Background Check: </a:t>
            </a:r>
            <a:r>
              <a:rPr lang="en-US" sz="1600" dirty="0">
                <a:solidFill>
                  <a:srgbClr val="0070C0"/>
                </a:solidFill>
                <a:latin typeface="Garamond" charset="0"/>
              </a:rPr>
              <a:t>(cost $117 for both)</a:t>
            </a:r>
            <a:endParaRPr lang="en-US" sz="1600" b="1" dirty="0">
              <a:solidFill>
                <a:srgbClr val="7C5014"/>
              </a:solidFill>
              <a:latin typeface="Garamond" charset="0"/>
            </a:endParaRP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Restrictions on registration for certain offenses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CSCC staff will remove the fingerprint restriction from your record before you can register.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Please notify Program Coordinator when you have completed this process.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Good for 1 year from date started</a:t>
            </a:r>
          </a:p>
          <a:p>
            <a:pPr marL="730250" lvl="1" indent="-273050" eaLnBrk="1" hangingPunct="1">
              <a:lnSpc>
                <a:spcPct val="80000"/>
              </a:lnSpc>
              <a:spcAft>
                <a:spcPct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70C0"/>
                </a:solidFill>
                <a:latin typeface="Garamond" charset="0"/>
              </a:rPr>
              <a:t>Drug screen</a:t>
            </a:r>
            <a:r>
              <a:rPr lang="en-US" sz="1800" dirty="0">
                <a:latin typeface="Garamond" charset="0"/>
              </a:rPr>
              <a:t>: </a:t>
            </a:r>
            <a:endParaRPr lang="en-US" sz="1800" b="1" dirty="0">
              <a:solidFill>
                <a:srgbClr val="7C5014"/>
              </a:solidFill>
              <a:latin typeface="Garamond" charset="0"/>
            </a:endParaRP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Only good for 1 year from date started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In order to stay in program your drug screen should be negative unless you have a doctors script for medications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Follows CSCC drug screening policy for health programs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endParaRPr lang="en-US" sz="1600" dirty="0">
              <a:latin typeface="Garamond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Clr>
                <a:srgbClr val="8B7B56"/>
              </a:buClr>
            </a:pPr>
            <a:endParaRPr lang="en-US" sz="1500" dirty="0">
              <a:latin typeface="Garamond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543675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ea typeface="+mj-ea"/>
              </a:rPr>
              <a:t>Fingerprint and Drug Screening Process: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90788"/>
            <a:ext cx="7848600" cy="360521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600" dirty="0"/>
              <a:t>Go directly to </a:t>
            </a:r>
            <a:r>
              <a:rPr lang="en-US" sz="2600" b="1" dirty="0" err="1"/>
              <a:t>ARCpoint</a:t>
            </a:r>
            <a:r>
              <a:rPr lang="en-US" sz="2600" b="1" dirty="0"/>
              <a:t> Labs of Westerville</a:t>
            </a:r>
          </a:p>
          <a:p>
            <a:pPr lvl="1">
              <a:spcAft>
                <a:spcPts val="0"/>
              </a:spcAft>
              <a:buClrTx/>
              <a:defRPr/>
            </a:pPr>
            <a:r>
              <a:rPr lang="en-US" sz="2200" dirty="0"/>
              <a:t>Hours of Operation: Monday-Friday 9am-4pm</a:t>
            </a:r>
          </a:p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n-ea"/>
              </a:rPr>
              <a:t>Upon arrival check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-in at the front desk (with photo ID and form of payment)</a:t>
            </a:r>
          </a:p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  <a:ea typeface="+mn-ea"/>
              </a:rPr>
              <a:t>Complete BCI/FBI background and drug screening</a:t>
            </a:r>
          </a:p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Questions? Call 614-714-6000</a:t>
            </a:r>
          </a:p>
          <a:p>
            <a:pPr marL="0" indent="0" fontAlgn="auto">
              <a:spcAft>
                <a:spcPts val="0"/>
              </a:spcAft>
              <a:buClrTx/>
              <a:buNone/>
              <a:defRPr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sz="2100" dirty="0">
              <a:solidFill>
                <a:schemeClr val="tx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946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4847D-9058-E1F4-119B-C0C6CF07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D25D8B2-97F6-3AAA-46D7-E5DA7941C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28492"/>
              </p:ext>
            </p:extLst>
          </p:nvPr>
        </p:nvGraphicFramePr>
        <p:xfrm>
          <a:off x="2209800" y="306793"/>
          <a:ext cx="4945074" cy="582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72357" imgH="8097294" progId="Word.Document.12">
                  <p:embed/>
                </p:oleObj>
              </mc:Choice>
              <mc:Fallback>
                <p:oleObj name="Document" r:id="rId2" imgW="6872357" imgH="80972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9800" y="306793"/>
                        <a:ext cx="4945074" cy="582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47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256893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509935" cy="3444997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/>
              <a:t>Stacey Raymond, Health Professions and Wellness Chair</a:t>
            </a:r>
          </a:p>
          <a:p>
            <a:pPr>
              <a:buClrTx/>
            </a:pPr>
            <a:r>
              <a:rPr lang="en-US" dirty="0"/>
              <a:t>Meghan Blackford, Assistant Professor &amp; </a:t>
            </a:r>
          </a:p>
          <a:p>
            <a:pPr marL="0" indent="0">
              <a:buClrTx/>
              <a:buNone/>
            </a:pPr>
            <a:r>
              <a:rPr lang="en-US" dirty="0"/>
              <a:t>					Multi-Skilled Health Coordinator</a:t>
            </a:r>
          </a:p>
          <a:p>
            <a:pPr>
              <a:buClrTx/>
            </a:pPr>
            <a:r>
              <a:rPr lang="en-US" dirty="0"/>
              <a:t>Chelsie Johnson, Mult ACF &amp; Phlebotomy Clinical Coordinator</a:t>
            </a:r>
          </a:p>
          <a:p>
            <a:pPr>
              <a:buClrTx/>
            </a:pPr>
            <a:r>
              <a:rPr lang="en-US" dirty="0"/>
              <a:t>Deb Kish, Adjunct Faculty</a:t>
            </a:r>
          </a:p>
          <a:p>
            <a:pPr>
              <a:buClrTx/>
            </a:pPr>
            <a:r>
              <a:rPr lang="en-US" dirty="0"/>
              <a:t>Chelsea Nelson, Adjunct Faculty</a:t>
            </a:r>
          </a:p>
          <a:p>
            <a:pPr marL="0" indent="0">
              <a:buClr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07211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Applying to the Program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2490788"/>
            <a:ext cx="7696200" cy="3681412"/>
          </a:xfrm>
        </p:spPr>
        <p:txBody>
          <a:bodyPr>
            <a:normAutofit/>
          </a:bodyPr>
          <a:lstStyle/>
          <a:p>
            <a:pPr marL="273050" indent="-273050" eaLnBrk="1" hangingPunct="1">
              <a:spcAft>
                <a:spcPct val="0"/>
              </a:spcAft>
              <a:buClrTx/>
              <a:buFont typeface="Wingdings 2" charset="0"/>
              <a:buChar char="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Health record: </a:t>
            </a:r>
            <a:r>
              <a:rPr lang="en-US" sz="2200" dirty="0">
                <a:solidFill>
                  <a:schemeClr val="tx1"/>
                </a:solidFill>
                <a:latin typeface="Garamond" charset="0"/>
              </a:rPr>
              <a:t>Needs to be completed by first day of the semester.</a:t>
            </a:r>
          </a:p>
          <a:p>
            <a:pPr marL="615950" lvl="1" indent="-342900"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Health Record Office: Union Hall 5</a:t>
            </a:r>
            <a:r>
              <a:rPr lang="en-US" b="1" baseline="30000" dirty="0">
                <a:solidFill>
                  <a:schemeClr val="tx1"/>
                </a:solidFill>
                <a:latin typeface="Garamond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Garamond" charset="0"/>
              </a:rPr>
              <a:t> Floor</a:t>
            </a:r>
          </a:p>
          <a:p>
            <a:pPr marL="615950" lvl="1" indent="-342900"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Email them at:  </a:t>
            </a:r>
            <a:r>
              <a:rPr lang="en-US" b="1" dirty="0">
                <a:solidFill>
                  <a:schemeClr val="tx1"/>
                </a:solidFill>
                <a:latin typeface="Garamond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healthrecords@cscc.edu</a:t>
            </a:r>
            <a:r>
              <a:rPr lang="en-US" b="1" dirty="0">
                <a:solidFill>
                  <a:schemeClr val="tx1"/>
                </a:solidFill>
                <a:latin typeface="Garamond" charset="0"/>
              </a:rPr>
              <a:t> or Call 614.287.2450 for any questions</a:t>
            </a:r>
          </a:p>
          <a:p>
            <a:pPr marL="615950" lvl="1" indent="-342900"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Form: </a:t>
            </a:r>
            <a:r>
              <a:rPr lang="en-US" b="1" dirty="0">
                <a:solidFill>
                  <a:schemeClr val="tx1"/>
                </a:solidFill>
                <a:latin typeface="Garamond" charset="0"/>
                <a:hlinkClick r:id="rId4"/>
              </a:rPr>
              <a:t>https://www.cscc.edu/services/hr_pdf/Medical%20Laboratory%20or%20Phlebotomy.pdf</a:t>
            </a:r>
            <a:endParaRPr lang="en-US" b="1" dirty="0">
              <a:solidFill>
                <a:schemeClr val="tx1"/>
              </a:solidFill>
              <a:latin typeface="Garamond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502400"/>
            <a:ext cx="60198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REGISTRATION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2490788"/>
            <a:ext cx="76200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3000" b="1" dirty="0">
                <a:solidFill>
                  <a:schemeClr val="tx1"/>
                </a:solidFill>
                <a:latin typeface="Garamond" charset="0"/>
              </a:rPr>
              <a:t>Semester registration: Will be OPENED until seats fill for program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Limited seats, fills </a:t>
            </a:r>
            <a:r>
              <a:rPr lang="en-US" sz="1800" u="sng" dirty="0">
                <a:latin typeface="Garamond" charset="0"/>
              </a:rPr>
              <a:t>VERY</a:t>
            </a:r>
            <a:r>
              <a:rPr lang="en-US" sz="1800" dirty="0">
                <a:latin typeface="Garamond" charset="0"/>
              </a:rPr>
              <a:t> quickly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Cannot sign into a full class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No ‘wait list’ – first come first served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If you are not successful on your first attempt at registration,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1700" dirty="0">
                <a:latin typeface="Garamond" charset="0"/>
              </a:rPr>
              <a:t>Continue to look for open seats in the ‘semester schedule’ from the </a:t>
            </a:r>
            <a:r>
              <a:rPr lang="en-US" sz="1700" dirty="0" err="1">
                <a:latin typeface="Garamond" charset="0"/>
              </a:rPr>
              <a:t>cscc.edu</a:t>
            </a:r>
            <a:r>
              <a:rPr lang="en-US" sz="1700" dirty="0">
                <a:latin typeface="Garamond" charset="0"/>
              </a:rPr>
              <a:t> website</a:t>
            </a:r>
          </a:p>
          <a:p>
            <a:pPr lvl="3" eaLnBrk="1" hangingPunct="1">
              <a:lnSpc>
                <a:spcPct val="90000"/>
              </a:lnSpc>
              <a:buClrTx/>
            </a:pPr>
            <a:r>
              <a:rPr lang="en-US" sz="1500" dirty="0">
                <a:latin typeface="Garamond" charset="0"/>
              </a:rPr>
              <a:t>During semester up through the first day of MULT 1950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1900" dirty="0">
              <a:latin typeface="Garamond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Garamond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Tuition/Fees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029700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Tuition/Fees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(updated Au’25)</a:t>
            </a:r>
          </a:p>
        </p:txBody>
      </p:sp>
      <p:sp>
        <p:nvSpPr>
          <p:cNvPr id="25603" name="Text Placeholder 1"/>
          <p:cNvSpPr>
            <a:spLocks noGrp="1"/>
          </p:cNvSpPr>
          <p:nvPr>
            <p:ph type="body" idx="1"/>
          </p:nvPr>
        </p:nvSpPr>
        <p:spPr>
          <a:xfrm>
            <a:off x="1176338" y="2438681"/>
            <a:ext cx="3338512" cy="5762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Garamond" charset="0"/>
              </a:rPr>
              <a:t>Overall Program: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3027758"/>
            <a:ext cx="3803650" cy="2788842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9 credit hours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9 x $192.93 = $1,736.37</a:t>
            </a:r>
          </a:p>
          <a:p>
            <a:pPr lvl="1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Lab fees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$38 + $55 = $93</a:t>
            </a:r>
          </a:p>
          <a:p>
            <a:pPr lvl="1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Textbooks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solidFill>
                <a:srgbClr val="0C9B74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C9B74"/>
                </a:solidFill>
                <a:ea typeface="+mn-ea"/>
              </a:rPr>
              <a:t>TOTAL: $1,829.37 </a:t>
            </a:r>
          </a:p>
          <a:p>
            <a:pPr marL="287338" indent="-117475" eaLnBrk="1" fontAlgn="auto" hangingPunct="1">
              <a:spcAft>
                <a:spcPts val="0"/>
              </a:spcAft>
              <a:buClrTx/>
              <a:defRPr/>
            </a:pPr>
            <a:r>
              <a:rPr lang="en-US" sz="2100" b="1" dirty="0">
                <a:solidFill>
                  <a:srgbClr val="0C9B74"/>
                </a:solidFill>
                <a:ea typeface="+mn-ea"/>
              </a:rPr>
              <a:t>Additional Cost: Textbooks + HR + Background Check + Drug Screen + Scrubs + </a:t>
            </a:r>
            <a:r>
              <a:rPr lang="en-US" sz="2100" b="1" dirty="0" err="1">
                <a:solidFill>
                  <a:srgbClr val="0C9B74"/>
                </a:solidFill>
                <a:ea typeface="+mn-ea"/>
              </a:rPr>
              <a:t>Misc</a:t>
            </a:r>
            <a:r>
              <a:rPr lang="en-US" sz="2100" b="1" dirty="0">
                <a:solidFill>
                  <a:srgbClr val="0C9B74"/>
                </a:solidFill>
                <a:ea typeface="+mn-ea"/>
              </a:rPr>
              <a:t> Supplies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25605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1850" y="2443163"/>
            <a:ext cx="3336925" cy="5762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Garamond" charset="0"/>
              </a:rPr>
              <a:t>By course: 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4"/>
          </p:nvPr>
        </p:nvSpPr>
        <p:spPr>
          <a:xfrm>
            <a:off x="4641850" y="3014944"/>
            <a:ext cx="3511550" cy="3081056"/>
          </a:xfrm>
        </p:spPr>
        <p:txBody>
          <a:bodyPr rtlCol="0"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  <a:ea typeface="+mn-ea"/>
              </a:rPr>
              <a:t>MULT 1950: 4 credits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$77</a:t>
            </a:r>
            <a:r>
              <a:rPr lang="en-US" dirty="0"/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.72 tuition (4 x $192.93)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$55 lab fee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Textbook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Total: $</a:t>
            </a:r>
            <a:r>
              <a:rPr lang="en-US" dirty="0"/>
              <a:t>82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6.72 + textbook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  <a:ea typeface="+mn-ea"/>
              </a:rPr>
              <a:t>MULT 1910: 3 credit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</a:t>
            </a:r>
            <a:r>
              <a:rPr lang="en-US" dirty="0"/>
              <a:t>578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.79 tuition (3 x $192.93)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$38 lab fee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Total: $616.79 + textbook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</a:rPr>
              <a:t>MULT 2950: 1 credit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$192.93 tuition (1 x $</a:t>
            </a:r>
            <a:r>
              <a:rPr lang="en-US" dirty="0"/>
              <a:t>192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Total: $182.93 + review textbook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</a:rPr>
              <a:t>MULT 1160: 1 credit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$192.93 tuition (1 x $192.93)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textbook</a:t>
            </a:r>
          </a:p>
          <a:p>
            <a:pPr marL="160020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>
              <a:solidFill>
                <a:srgbClr val="0C9B74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>
              <a:solidFill>
                <a:srgbClr val="0C9B74"/>
              </a:solidFill>
              <a:ea typeface="+mn-ea"/>
            </a:endParaRPr>
          </a:p>
        </p:txBody>
      </p:sp>
      <p:sp>
        <p:nvSpPr>
          <p:cNvPr id="256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Phlebotomy Program Courses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51178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52373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1950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914400" y="2490788"/>
            <a:ext cx="74676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Offered Fall and Spring semesters; </a:t>
            </a: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3 part component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2 hours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lecture per week</a:t>
            </a:r>
            <a:r>
              <a:rPr lang="en-US" sz="1800" dirty="0">
                <a:latin typeface="Garamond" charset="0"/>
              </a:rPr>
              <a:t>  (asynchronous online)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4 hours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lab per week</a:t>
            </a:r>
            <a:r>
              <a:rPr lang="en-US" sz="1800" dirty="0">
                <a:latin typeface="Garamond" charset="0"/>
              </a:rPr>
              <a:t> (2 hours per class: M/W 12-1:50pm)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60 sticks/60 hour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clinical</a:t>
            </a:r>
            <a:r>
              <a:rPr lang="en-US" sz="1800" dirty="0">
                <a:latin typeface="Garamon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experience</a:t>
            </a:r>
            <a:r>
              <a:rPr lang="en-US" sz="1800" dirty="0">
                <a:latin typeface="Garamond" charset="0"/>
              </a:rPr>
              <a:t> within an outpatient setting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Starts week 8 for 8  weeks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Attend 1 day/week for an 8 ½ hour shift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Same day each week (Tuesday or Thursday or Friday)</a:t>
            </a:r>
          </a:p>
          <a:p>
            <a:pPr lvl="3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You will still attend lecture and class in addition to the clinical experience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None/>
            </a:pPr>
            <a:endParaRPr lang="en-US" sz="1700" dirty="0">
              <a:latin typeface="Garamond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Study time for program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900" dirty="0">
                <a:solidFill>
                  <a:srgbClr val="404040"/>
                </a:solidFill>
                <a:latin typeface="Garamond" charset="0"/>
              </a:rPr>
              <a:t>approximately 6-8 hours recommended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endParaRPr lang="en-US" sz="1700" dirty="0">
              <a:latin typeface="Garamond" charset="0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1950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 Assessments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Lecture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(asynchronous online)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Quizzes, midterm, final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Lab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Homework Assignments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Lab Activities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Competency Check-Offs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Two skill practical's at the end of the semester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32772" name="Content Placeholder 1"/>
          <p:cNvSpPr>
            <a:spLocks noGrp="1"/>
          </p:cNvSpPr>
          <p:nvPr>
            <p:ph sz="half" idx="2"/>
          </p:nvPr>
        </p:nvSpPr>
        <p:spPr>
          <a:xfrm>
            <a:off x="4645025" y="2514600"/>
            <a:ext cx="3336925" cy="34480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Professional attitudes evaluation</a:t>
            </a:r>
          </a:p>
          <a:p>
            <a:pPr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Independent Study</a:t>
            </a:r>
          </a:p>
          <a:p>
            <a:pPr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Clinical </a:t>
            </a:r>
          </a:p>
          <a:p>
            <a:pPr marL="639763" lvl="1" eaLnBrk="1" hangingPunct="1"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dirty="0">
                <a:latin typeface="Garamond" charset="0"/>
              </a:rPr>
              <a:t>Mid-Clinical Evaluation </a:t>
            </a:r>
          </a:p>
          <a:p>
            <a:pPr marL="639763" lvl="1" eaLnBrk="1" hangingPunct="1"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dirty="0">
                <a:latin typeface="Garamond" charset="0"/>
              </a:rPr>
              <a:t>Final Clinical Evaluation</a:t>
            </a:r>
          </a:p>
          <a:p>
            <a:pPr marL="639763" lvl="1" eaLnBrk="1" hangingPunct="1"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dirty="0">
                <a:latin typeface="Garamond" charset="0"/>
              </a:rPr>
              <a:t>Weekly log sheets </a:t>
            </a:r>
          </a:p>
          <a:p>
            <a:pPr eaLnBrk="1" hangingPunct="1"/>
            <a:endParaRPr lang="en-US" dirty="0">
              <a:latin typeface="Garamond" charset="0"/>
            </a:endParaRP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253038"/>
            <a:ext cx="8001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</a:rPr>
              <a:t>NOTE: The student needs a minimum 75% or higher to pass the course.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1910</a:t>
            </a:r>
            <a:br>
              <a:rPr lang="en-US" sz="4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Basic EKG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Offered Autumn and Spring semesters; </a:t>
            </a: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2 part component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2.5 hours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lecture per week</a:t>
            </a:r>
            <a:r>
              <a:rPr lang="en-US" sz="1800" dirty="0">
                <a:latin typeface="Garamond" charset="0"/>
              </a:rPr>
              <a:t>  </a:t>
            </a:r>
            <a:r>
              <a:rPr lang="en-US" sz="1200" dirty="0">
                <a:latin typeface="Garamond" charset="0"/>
              </a:rPr>
              <a:t>(1 day each week Wed 8-10:20am)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1 hour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lab per week </a:t>
            </a:r>
            <a:r>
              <a:rPr lang="en-US" sz="1400" dirty="0">
                <a:solidFill>
                  <a:schemeClr val="tx1"/>
                </a:solidFill>
                <a:latin typeface="Garamond" charset="0"/>
              </a:rPr>
              <a:t>(1 day each week Wed 10:20-11:20am)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CPR certification is provided during week 2 &amp; 3 of the semester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endParaRPr lang="en-US" dirty="0">
              <a:latin typeface="Garamond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Study time for program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900" dirty="0">
                <a:solidFill>
                  <a:srgbClr val="404040"/>
                </a:solidFill>
                <a:latin typeface="Garamond" charset="0"/>
              </a:rPr>
              <a:t>approximately 6-8 hours recommended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30782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07956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Garamond" charset="0"/>
              </a:rPr>
              <a:t>Phlebotomy Program</a:t>
            </a:r>
          </a:p>
        </p:txBody>
      </p:sp>
      <p:sp>
        <p:nvSpPr>
          <p:cNvPr id="26627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2950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 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052735" cy="3444997"/>
          </a:xfrm>
        </p:spPr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Offered Spring and Summer semesters</a:t>
            </a:r>
          </a:p>
          <a:p>
            <a:pPr eaLnBrk="1" hangingPunct="1">
              <a:spcAft>
                <a:spcPct val="0"/>
              </a:spcAft>
              <a:buFont typeface="Wingdings 2" charset="0"/>
              <a:buNone/>
            </a:pPr>
            <a:endParaRPr lang="en-US" dirty="0"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MULT 1950 (with a 75%</a:t>
            </a:r>
            <a:r>
              <a:rPr lang="ja-JP" altLang="en-US" dirty="0">
                <a:latin typeface="Garamond" charset="0"/>
              </a:rPr>
              <a:t> </a:t>
            </a:r>
            <a:r>
              <a:rPr lang="en-US" altLang="ja-JP" dirty="0">
                <a:latin typeface="Garamond" charset="0"/>
              </a:rPr>
              <a:t>C</a:t>
            </a:r>
            <a:r>
              <a:rPr lang="en-US">
                <a:latin typeface="Garamond" charset="0"/>
              </a:rPr>
              <a:t> </a:t>
            </a:r>
            <a:r>
              <a:rPr lang="en-US" dirty="0">
                <a:latin typeface="Garamond" charset="0"/>
              </a:rPr>
              <a:t>or higher) is a prerequisite</a:t>
            </a:r>
          </a:p>
          <a:p>
            <a:pPr eaLnBrk="1" hangingPunct="1">
              <a:spcAft>
                <a:spcPct val="0"/>
              </a:spcAft>
            </a:pPr>
            <a:endParaRPr lang="en-US" dirty="0"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Placement in a clinical site for 40 hours and 40 successful sticks. </a:t>
            </a:r>
          </a:p>
          <a:p>
            <a:pPr marL="639763" lvl="1" eaLnBrk="1" hangingPunct="1">
              <a:spcAft>
                <a:spcPct val="0"/>
              </a:spcAft>
              <a:buClrTx/>
              <a:buFont typeface="Wingdings" charset="0"/>
              <a:buChar char=""/>
            </a:pPr>
            <a:r>
              <a:rPr lang="en-US" dirty="0">
                <a:latin typeface="Garamond" charset="0"/>
              </a:rPr>
              <a:t>Inpatient setting (hospital)</a:t>
            </a:r>
          </a:p>
          <a:p>
            <a:pPr marL="639763" lvl="1" eaLnBrk="1" hangingPunct="1">
              <a:spcAft>
                <a:spcPct val="0"/>
              </a:spcAft>
              <a:buFont typeface="Wingdings" charset="0"/>
              <a:buChar char=""/>
            </a:pPr>
            <a:endParaRPr lang="en-US" dirty="0">
              <a:latin typeface="Garamond" charset="0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2950 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 Assessments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92006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200">
                <a:latin typeface="Garamond" charset="0"/>
              </a:rPr>
              <a:t>Discussion </a:t>
            </a:r>
            <a:r>
              <a:rPr lang="en-US" sz="2200" dirty="0">
                <a:latin typeface="Garamond" charset="0"/>
              </a:rPr>
              <a:t>board, Quizzes, homework activities all completed on-line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200" dirty="0">
                <a:latin typeface="Garamond" charset="0"/>
              </a:rPr>
              <a:t>No on campus attendance requirement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200" dirty="0">
                <a:latin typeface="Garamond" charset="0"/>
              </a:rPr>
              <a:t>Quiz and Final exam on Blackboard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200" dirty="0">
                <a:latin typeface="Garamond" charset="0"/>
              </a:rPr>
              <a:t>Clinical Requirements: 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Weekly log sheets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900" dirty="0">
                <a:latin typeface="Garamond" charset="0"/>
              </a:rPr>
              <a:t>Mid-Clinical Evaluation 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900" dirty="0">
                <a:latin typeface="Garamond" charset="0"/>
              </a:rPr>
              <a:t>Final Clinical Evaluation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770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819775"/>
            <a:ext cx="8001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</a:rPr>
              <a:t>NOTE: The student needs a minimum 75% or higher to pass the course.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38200" y="915988"/>
            <a:ext cx="73914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>
                  <a:noFill/>
                </a:ln>
                <a:solidFill>
                  <a:srgbClr val="7B9899"/>
                </a:solidFill>
              </a:rPr>
              <a:t>MULT 1160</a:t>
            </a:r>
            <a:br>
              <a:rPr lang="en-US" sz="4000" b="1" dirty="0">
                <a:ln>
                  <a:noFill/>
                </a:ln>
                <a:solidFill>
                  <a:srgbClr val="7B9899"/>
                </a:solidFill>
              </a:rPr>
            </a:br>
            <a:r>
              <a:rPr lang="en-US" b="1" dirty="0">
                <a:solidFill>
                  <a:srgbClr val="7B9899"/>
                </a:solidFill>
                <a:ea typeface="+mj-ea"/>
              </a:rPr>
              <a:t>Exploring Health Care Professions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176338" y="2438400"/>
            <a:ext cx="6799262" cy="3497263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/>
              <a:t>This course is designed to help the student explore and understand his/her personal and professional interest/career path as a health professional. </a:t>
            </a:r>
          </a:p>
          <a:p>
            <a:pPr eaLnBrk="1" hangingPunct="1"/>
            <a:endParaRPr lang="en-US" sz="600" dirty="0"/>
          </a:p>
          <a:p>
            <a:pPr eaLnBrk="1" hangingPunct="1">
              <a:buClrTx/>
            </a:pPr>
            <a:r>
              <a:rPr lang="en-US" dirty="0">
                <a:latin typeface="Garamond" charset="0"/>
              </a:rPr>
              <a:t>1 credit course, 8 weeks in duration </a:t>
            </a:r>
          </a:p>
          <a:p>
            <a:pPr lvl="2" eaLnBrk="1" hangingPunct="1">
              <a:buClrTx/>
            </a:pPr>
            <a:r>
              <a:rPr lang="en-US" dirty="0">
                <a:latin typeface="Garamond" charset="0"/>
              </a:rPr>
              <a:t>Presentations about health programs at CSCC; career exploration</a:t>
            </a:r>
          </a:p>
          <a:p>
            <a:pPr lvl="2" eaLnBrk="1" hangingPunct="1">
              <a:buClrTx/>
            </a:pPr>
            <a:r>
              <a:rPr lang="en-US" dirty="0"/>
              <a:t>Great course to help you plan what to do post Phlebotomy</a:t>
            </a:r>
          </a:p>
          <a:p>
            <a:pPr lvl="2" eaLnBrk="1" hangingPunct="1"/>
            <a:endParaRPr lang="en-US" dirty="0">
              <a:latin typeface="Garamond" charset="0"/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latin typeface="Garamond" charset="0"/>
              </a:rPr>
              <a:t>Clinical Experience</a:t>
            </a:r>
          </a:p>
        </p:txBody>
      </p:sp>
      <p:sp>
        <p:nvSpPr>
          <p:cNvPr id="3686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8001000" cy="1303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 Clinical Experience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Unpaid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 time in the clinical setting developing your skills learned on campus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60 hour interview: MULT 1950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40 hour interview: MULT 2950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Treat as a job!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Abide by policies in CSCC 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Phlebotomy Student Handbook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Progressive improvement in skill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Facilities used are potential employers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8486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Phlebotomy Clinical  Experience</a:t>
            </a:r>
            <a:b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</a:b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MULT 1950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20000" cy="3444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Sites currently used are: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Mt Carmel, Ohio State, Ohio Health and LabCorp Outpatient sites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Priority for placement: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Students ranked based on registration for MULT 1950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Only 3 days available: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Tuesday, Thursday, or Friday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attend on 1 of these days each week starting week 9 of the semester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No evenings or weekends available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525" y="65786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REQUEST FOR CLINICAL PLACEMENT MULT 1950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200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Rank days of week in order of preference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Garamond" charset="0"/>
              </a:rPr>
              <a:t>1 – 3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Rank facilities in order of preference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Garamond" charset="0"/>
              </a:rPr>
              <a:t>1 – 12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b="1" u="sng" dirty="0">
                <a:solidFill>
                  <a:schemeClr val="tx1"/>
                </a:solidFill>
                <a:latin typeface="Garamond" charset="0"/>
              </a:rPr>
              <a:t>You may or may not get day or facility of choice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Garamond" charset="0"/>
              </a:rPr>
              <a:t>Placed based on order of registration into MULT 1950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Cannot arrange own clinical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8486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Phlebotomy Clinical  Experience</a:t>
            </a:r>
            <a:b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</a:b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MULT 2950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20000" cy="3444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Sites currently used are: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Ohio Health Hospitals – Riverside, Grant, Dublin, Pickerington and Doctors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Priority for placement: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Students ranked based on grades in MULT 1950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Days available: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Monday -  Friday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attend on 1 of these days each week for 5 weeks of the semester,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No evenings or weekends available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525" y="65786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REQUEST FOR CLINICAL PLACEMENT MULT 2950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3444875"/>
          </a:xfrm>
        </p:spPr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Rank days of week in order of preference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1 – 5</a:t>
            </a:r>
            <a:endParaRPr lang="en-US" sz="1000" dirty="0"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Rank facilities in order of preference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1 – 4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solidFill>
                  <a:srgbClr val="FF0000"/>
                </a:solidFill>
                <a:latin typeface="Garamond" charset="0"/>
              </a:rPr>
              <a:t>You may or may not get day or facility of choice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Placed based on grades earned in MULT 1950</a:t>
            </a:r>
            <a:endParaRPr lang="en-US" sz="1000" dirty="0">
              <a:solidFill>
                <a:schemeClr val="tx1"/>
              </a:solidFill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Cannot arrange own clinical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6200" y="6561138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latin typeface="Garamond" charset="0"/>
              </a:rPr>
              <a:t>Program Policies</a:t>
            </a:r>
          </a:p>
        </p:txBody>
      </p:sp>
      <p:sp>
        <p:nvSpPr>
          <p:cNvPr id="4301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Phlebotomy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en-US" dirty="0"/>
              <a:t>MULT 1950		4 </a:t>
            </a:r>
            <a:r>
              <a:rPr lang="en-US" dirty="0" err="1"/>
              <a:t>hrs</a:t>
            </a:r>
            <a:endParaRPr lang="en-US" dirty="0"/>
          </a:p>
          <a:p>
            <a:pPr lvl="1">
              <a:buClrTx/>
            </a:pPr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Phlebotomy class</a:t>
            </a:r>
          </a:p>
          <a:p>
            <a:pPr lvl="1">
              <a:buClrTx/>
            </a:pPr>
            <a:r>
              <a:rPr lang="en-US" sz="1200" dirty="0"/>
              <a:t>Mon/Wed 12-1:50pm (lab) &amp; Lecture on Blackboard</a:t>
            </a:r>
          </a:p>
          <a:p>
            <a:pPr lvl="1">
              <a:buClrTx/>
            </a:pPr>
            <a:r>
              <a:rPr lang="en-US" sz="1200" dirty="0"/>
              <a:t>8 week Clinical Experience</a:t>
            </a:r>
          </a:p>
          <a:p>
            <a:pPr lvl="1">
              <a:buClrTx/>
            </a:pPr>
            <a:r>
              <a:rPr lang="en-US" sz="1200" dirty="0"/>
              <a:t>Required 1</a:t>
            </a:r>
            <a:r>
              <a:rPr lang="en-US" sz="1200" baseline="30000" dirty="0"/>
              <a:t>st</a:t>
            </a:r>
            <a:r>
              <a:rPr lang="en-US" sz="1200" dirty="0"/>
              <a:t> semester</a:t>
            </a:r>
          </a:p>
          <a:p>
            <a:pPr lvl="1">
              <a:buClrTx/>
            </a:pPr>
            <a:r>
              <a:rPr lang="en-US" sz="1200" dirty="0"/>
              <a:t>Only available Autumn and Spring Semesters</a:t>
            </a:r>
          </a:p>
          <a:p>
            <a:pPr>
              <a:buClrTx/>
            </a:pPr>
            <a:r>
              <a:rPr lang="en-US" dirty="0"/>
              <a:t>MULT 1910		3 </a:t>
            </a:r>
            <a:r>
              <a:rPr lang="en-US" dirty="0" err="1"/>
              <a:t>hrs</a:t>
            </a:r>
            <a:endParaRPr lang="en-US" dirty="0"/>
          </a:p>
          <a:p>
            <a:pPr lvl="1">
              <a:buClrTx/>
            </a:pPr>
            <a:r>
              <a:rPr lang="en-US" sz="1200" dirty="0"/>
              <a:t>EKG Class</a:t>
            </a:r>
          </a:p>
          <a:p>
            <a:pPr lvl="1">
              <a:buClrTx/>
            </a:pPr>
            <a:r>
              <a:rPr lang="en-US" sz="1200" dirty="0"/>
              <a:t>Wed 8-11:20am (lecture and lab)</a:t>
            </a:r>
          </a:p>
          <a:p>
            <a:pPr lvl="1">
              <a:buClrTx/>
            </a:pPr>
            <a:r>
              <a:rPr lang="en-US" sz="1200" dirty="0"/>
              <a:t>Can be taken 1</a:t>
            </a:r>
            <a:r>
              <a:rPr lang="en-US" sz="1200" baseline="30000" dirty="0"/>
              <a:t>st</a:t>
            </a:r>
            <a:r>
              <a:rPr lang="en-US" sz="1200" dirty="0"/>
              <a:t> or 2</a:t>
            </a:r>
            <a:r>
              <a:rPr lang="en-US" sz="1200" baseline="30000" dirty="0"/>
              <a:t>nd</a:t>
            </a:r>
            <a:r>
              <a:rPr lang="en-US" sz="1200" dirty="0"/>
              <a:t> semester</a:t>
            </a:r>
          </a:p>
          <a:p>
            <a:pPr lvl="1">
              <a:buClrTx/>
            </a:pPr>
            <a:r>
              <a:rPr lang="en-US" sz="1200" dirty="0"/>
              <a:t>Only available Autumn and Spring Semesters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Semester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587768" cy="2706624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en-US" dirty="0"/>
              <a:t>MULT 2950  1 </a:t>
            </a:r>
            <a:r>
              <a:rPr lang="en-US" dirty="0" err="1"/>
              <a:t>hr</a:t>
            </a:r>
            <a:endParaRPr lang="en-US" dirty="0"/>
          </a:p>
          <a:p>
            <a:pPr lvl="1">
              <a:buClrTx/>
            </a:pPr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Phlebotomy class</a:t>
            </a:r>
          </a:p>
          <a:p>
            <a:pPr lvl="1">
              <a:buClrTx/>
            </a:pPr>
            <a:r>
              <a:rPr lang="en-US" sz="1200" dirty="0"/>
              <a:t>Lecture on Blackboard</a:t>
            </a:r>
          </a:p>
          <a:p>
            <a:pPr lvl="1">
              <a:buClrTx/>
            </a:pPr>
            <a:r>
              <a:rPr lang="en-US" sz="1200" dirty="0"/>
              <a:t>5 Week Clinical Experience</a:t>
            </a:r>
          </a:p>
          <a:p>
            <a:pPr lvl="1">
              <a:buClrTx/>
            </a:pPr>
            <a:r>
              <a:rPr lang="en-US" sz="1200" dirty="0"/>
              <a:t>Required 2</a:t>
            </a:r>
            <a:r>
              <a:rPr lang="en-US" sz="1200" baseline="30000" dirty="0"/>
              <a:t>nd</a:t>
            </a:r>
            <a:r>
              <a:rPr lang="en-US" sz="1200" dirty="0"/>
              <a:t> semester</a:t>
            </a:r>
          </a:p>
          <a:p>
            <a:pPr lvl="1">
              <a:buClrTx/>
            </a:pPr>
            <a:r>
              <a:rPr lang="en-US" sz="1200" dirty="0"/>
              <a:t>Only available Spring and Summer Semesters</a:t>
            </a:r>
          </a:p>
          <a:p>
            <a:pPr>
              <a:buClrTx/>
            </a:pPr>
            <a:r>
              <a:rPr lang="en-US" dirty="0"/>
              <a:t>MULT 1160 1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pPr lvl="1">
              <a:buClrTx/>
            </a:pPr>
            <a:r>
              <a:rPr lang="en-US" sz="1200" dirty="0"/>
              <a:t>Exploring Healthcare Professions</a:t>
            </a:r>
          </a:p>
          <a:p>
            <a:pPr lvl="1">
              <a:buClrTx/>
            </a:pPr>
            <a:r>
              <a:rPr lang="en-US" sz="1200" dirty="0"/>
              <a:t>8 week lecture (1</a:t>
            </a:r>
            <a:r>
              <a:rPr lang="en-US" sz="1200" baseline="30000" dirty="0"/>
              <a:t>st</a:t>
            </a:r>
            <a:r>
              <a:rPr lang="en-US" sz="1200" dirty="0"/>
              <a:t> 8 weeks each semester)</a:t>
            </a:r>
          </a:p>
          <a:p>
            <a:pPr lvl="1">
              <a:buClrTx/>
            </a:pPr>
            <a:r>
              <a:rPr lang="en-US" sz="1200" dirty="0"/>
              <a:t>Can be taken 1</a:t>
            </a:r>
            <a:r>
              <a:rPr lang="en-US" sz="1200" baseline="30000" dirty="0"/>
              <a:t>st</a:t>
            </a:r>
            <a:r>
              <a:rPr lang="en-US" sz="1200" dirty="0"/>
              <a:t> or 2</a:t>
            </a:r>
            <a:r>
              <a:rPr lang="en-US" sz="1200" baseline="30000" dirty="0"/>
              <a:t>nd</a:t>
            </a:r>
            <a:r>
              <a:rPr lang="en-US" sz="1200" dirty="0"/>
              <a:t> semester</a:t>
            </a:r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41484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CSCC Phlebotomy </a:t>
            </a:r>
            <a:b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</a:b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Program Policies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962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spcAft>
                <a:spcPct val="0"/>
              </a:spcAft>
              <a:buClrTx/>
            </a:pPr>
            <a:r>
              <a:rPr lang="en-US" sz="2200" dirty="0">
                <a:solidFill>
                  <a:schemeClr val="tx1"/>
                </a:solidFill>
                <a:latin typeface="Garamond" charset="0"/>
              </a:rPr>
              <a:t>Detailed in </a:t>
            </a:r>
            <a:r>
              <a:rPr lang="en-US" sz="2200" u="sng" dirty="0">
                <a:solidFill>
                  <a:schemeClr val="tx1"/>
                </a:solidFill>
                <a:latin typeface="Garamond" charset="0"/>
              </a:rPr>
              <a:t>Phlebotomy Student Handbook</a:t>
            </a:r>
          </a:p>
          <a:p>
            <a:pPr eaLnBrk="1" hangingPunct="1">
              <a:lnSpc>
                <a:spcPct val="60000"/>
              </a:lnSpc>
              <a:spcAft>
                <a:spcPct val="0"/>
              </a:spcAft>
              <a:buClrTx/>
            </a:pPr>
            <a:endParaRPr lang="en-US" sz="1200" b="1" dirty="0">
              <a:solidFill>
                <a:schemeClr val="tx1"/>
              </a:solidFill>
              <a:latin typeface="Garamond" charset="0"/>
            </a:endParaRPr>
          </a:p>
          <a:p>
            <a:pPr marL="639763" lvl="1" eaLnBrk="1" hangingPunct="1">
              <a:lnSpc>
                <a:spcPct val="60000"/>
              </a:lnSpc>
              <a:spcAft>
                <a:spcPct val="0"/>
              </a:spcAft>
              <a:buClrTx/>
            </a:pPr>
            <a:r>
              <a:rPr lang="en-US" sz="1900" dirty="0">
                <a:solidFill>
                  <a:schemeClr val="tx1"/>
                </a:solidFill>
                <a:latin typeface="Garamond" charset="0"/>
              </a:rPr>
              <a:t>Includes:</a:t>
            </a: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Dress code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800" b="1" dirty="0">
                <a:solidFill>
                  <a:schemeClr val="tx1"/>
                </a:solidFill>
                <a:latin typeface="Garamond" charset="0"/>
              </a:rPr>
              <a:t>Scrubs (Red and Grey, solid for clinicals)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500" dirty="0">
                <a:solidFill>
                  <a:schemeClr val="tx1"/>
                </a:solidFill>
                <a:latin typeface="Garamond" charset="0"/>
              </a:rPr>
              <a:t>No open toe shoes or backless shoes. Some tennis maybe deemed inappropriate for the clinical site and CSCC lab. 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500" dirty="0">
                <a:solidFill>
                  <a:schemeClr val="tx1"/>
                </a:solidFill>
                <a:latin typeface="Garamond" charset="0"/>
              </a:rPr>
              <a:t>No artificial nails, fingernails no longer than ¼ inch, clear nail polish, hair should be pulled back out of your face, and no excessive jewelry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endParaRPr lang="en-US" sz="1200" dirty="0">
              <a:solidFill>
                <a:schemeClr val="tx1"/>
              </a:solidFill>
              <a:latin typeface="Garamond" charset="0"/>
            </a:endParaRP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Attendance/punctuality 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800" b="1" dirty="0">
                <a:solidFill>
                  <a:schemeClr val="tx1"/>
                </a:solidFill>
                <a:latin typeface="Garamond" charset="0"/>
              </a:rPr>
              <a:t>2 absences can result in failure of program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None/>
            </a:pPr>
            <a:endParaRPr lang="en-US" sz="1200" dirty="0">
              <a:solidFill>
                <a:schemeClr val="tx1"/>
              </a:solidFill>
              <a:latin typeface="Garamond" charset="0"/>
            </a:endParaRP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Behavior/Attitude</a:t>
            </a: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None/>
            </a:pPr>
            <a:endParaRPr lang="en-US" sz="1200" dirty="0">
              <a:solidFill>
                <a:schemeClr val="tx1"/>
              </a:solidFill>
              <a:latin typeface="Garamond" charset="0"/>
            </a:endParaRP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Removal from clinical experience and program</a:t>
            </a:r>
          </a:p>
          <a:p>
            <a:pPr eaLnBrk="1" hangingPunct="1">
              <a:lnSpc>
                <a:spcPct val="60000"/>
              </a:lnSpc>
              <a:spcAft>
                <a:spcPct val="0"/>
              </a:spcAft>
            </a:pPr>
            <a:endParaRPr lang="en-US" sz="2200" dirty="0">
              <a:latin typeface="Garamond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a typeface="+mj-ea"/>
              </a:rPr>
              <a:t>Health and Safety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Current health record required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Provision in clinical affiliation agreements for treatment in case of injury/illness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1600" b="1" i="1" dirty="0">
                <a:solidFill>
                  <a:schemeClr val="tx1"/>
                </a:solidFill>
                <a:ea typeface="+mn-ea"/>
              </a:rPr>
              <a:t>Cost of treatment is at your expense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Carry own medical insurance</a:t>
            </a:r>
          </a:p>
        </p:txBody>
      </p:sp>
      <p:sp>
        <p:nvSpPr>
          <p:cNvPr id="32773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Practice on each other in class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Inherent risk in the procedure to the patient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Bruising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Arterial nick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Nerve damage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Lawsuits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4608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82738" y="915988"/>
            <a:ext cx="6799262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Places of Employment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Hospitals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In-patient setting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Outpatient laboratories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Patient service centers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Medical practices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6613" y="2538413"/>
            <a:ext cx="3338512" cy="3448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Traveling phlebotomists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Insurance companies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4915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latin typeface="Garamond" charset="0"/>
              </a:rPr>
              <a:t>Employment in Ohio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5528736" cy="3444997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>
                <a:latin typeface="Garamond" charset="0"/>
              </a:rPr>
              <a:t>Number of individuals in the field: 5,000+</a:t>
            </a:r>
            <a:r>
              <a:rPr lang="en-US" sz="1600" dirty="0">
                <a:latin typeface="Garamond" charset="0"/>
              </a:rPr>
              <a:t>(8-10% expected growth)</a:t>
            </a:r>
          </a:p>
          <a:p>
            <a:pPr eaLnBrk="1" hangingPunct="1">
              <a:buClrTx/>
            </a:pPr>
            <a:r>
              <a:rPr lang="en-US" dirty="0">
                <a:latin typeface="Garamond" charset="0"/>
              </a:rPr>
              <a:t>Hourly Median Wage: $20.60 </a:t>
            </a:r>
            <a:r>
              <a:rPr lang="en-US" sz="1800" dirty="0">
                <a:latin typeface="Garamond" charset="0"/>
              </a:rPr>
              <a:t>(reporting 2024)</a:t>
            </a:r>
          </a:p>
          <a:p>
            <a:pPr eaLnBrk="1" hangingPunct="1"/>
            <a:endParaRPr lang="en-US" dirty="0">
              <a:latin typeface="Garamond" charset="0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6200" y="65786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609600" y="59547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/>
              <a:t>www.onetonline.org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Certificates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Pharmacy Technician</a:t>
            </a:r>
          </a:p>
          <a:p>
            <a:pPr>
              <a:buClrTx/>
            </a:pPr>
            <a:r>
              <a:rPr lang="en-US" dirty="0"/>
              <a:t>Healthcare Manager</a:t>
            </a:r>
          </a:p>
          <a:p>
            <a:pPr>
              <a:buClrTx/>
            </a:pPr>
            <a:r>
              <a:rPr lang="en-US" dirty="0"/>
              <a:t>Addiction Studies</a:t>
            </a:r>
          </a:p>
          <a:p>
            <a:pPr>
              <a:buClrTx/>
            </a:pPr>
            <a:r>
              <a:rPr lang="en-US" dirty="0"/>
              <a:t>Clinical Lab Assisting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HIMT</a:t>
            </a:r>
          </a:p>
          <a:p>
            <a:pPr>
              <a:buClrTx/>
            </a:pPr>
            <a:r>
              <a:rPr lang="en-US" dirty="0"/>
              <a:t>Massage Therapy</a:t>
            </a:r>
          </a:p>
          <a:p>
            <a:pPr>
              <a:buClrTx/>
            </a:pPr>
            <a:r>
              <a:rPr lang="en-US" dirty="0"/>
              <a:t>MAT</a:t>
            </a:r>
          </a:p>
          <a:p>
            <a:pPr>
              <a:buClrTx/>
            </a:pPr>
            <a:r>
              <a:rPr lang="en-US" dirty="0"/>
              <a:t>Nursing(CNA, LPN)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857218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MULT Technical Courses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6796024" cy="344728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MULT 1130 -  Responding to Emergencies</a:t>
            </a:r>
          </a:p>
          <a:p>
            <a:pPr>
              <a:buClrTx/>
            </a:pPr>
            <a:r>
              <a:rPr lang="en-US" dirty="0"/>
              <a:t>MULT 1115 - Helping Skills </a:t>
            </a:r>
          </a:p>
          <a:p>
            <a:pPr>
              <a:buClrTx/>
            </a:pPr>
            <a:r>
              <a:rPr lang="en-US" dirty="0"/>
              <a:t>MULT 1170 – Current Issues: HIV</a:t>
            </a:r>
          </a:p>
          <a:p>
            <a:pPr>
              <a:buClrTx/>
            </a:pPr>
            <a:r>
              <a:rPr lang="en-US" dirty="0"/>
              <a:t>MULT 1180 – Family &amp; Aging Services</a:t>
            </a:r>
          </a:p>
          <a:p>
            <a:pPr>
              <a:buClrTx/>
            </a:pPr>
            <a:r>
              <a:rPr lang="en-US" dirty="0"/>
              <a:t>MULT 1401 - Integrated Healthcare</a:t>
            </a:r>
          </a:p>
          <a:p>
            <a:pPr>
              <a:buClrTx/>
            </a:pPr>
            <a:r>
              <a:rPr lang="en-US" dirty="0"/>
              <a:t>MULT 1402 - Self-Care</a:t>
            </a:r>
          </a:p>
          <a:p>
            <a:pPr>
              <a:buClrTx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173452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Multi-Skilled Health Degree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degree that allows some flexibility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5867400"/>
            <a:ext cx="5105400" cy="27940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http://www.cscc.edu/academics/departments/multi-skilled/</a:t>
            </a:r>
          </a:p>
        </p:txBody>
      </p:sp>
    </p:spTree>
    <p:extLst>
      <p:ext uri="{BB962C8B-B14F-4D97-AF65-F5344CB8AC3E}">
        <p14:creationId xmlns:p14="http://schemas.microsoft.com/office/powerpoint/2010/main" val="1028686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Multi-Skilled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Multi-Skilled Health provides the flexibility for students to gain important skills in health care to enhance their employability. </a:t>
            </a:r>
          </a:p>
          <a:p>
            <a:pPr>
              <a:buClrTx/>
            </a:pPr>
            <a:r>
              <a:rPr lang="en-US" dirty="0"/>
              <a:t>Many of these courses require a clinical placement that provides students with hands on application of the information being taught. </a:t>
            </a:r>
          </a:p>
          <a:p>
            <a:pPr>
              <a:buClrTx/>
            </a:pPr>
            <a:r>
              <a:rPr lang="en-US" dirty="0"/>
              <a:t>This degree provides student with many options to choose from in Multi-Skilled Health.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6338" y="5927726"/>
            <a:ext cx="5105400" cy="27940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http://www.cscc.edu/academics/departments/multi-skilled/</a:t>
            </a:r>
          </a:p>
        </p:txBody>
      </p:sp>
    </p:spTree>
    <p:extLst>
      <p:ext uri="{BB962C8B-B14F-4D97-AF65-F5344CB8AC3E}">
        <p14:creationId xmlns:p14="http://schemas.microsoft.com/office/powerpoint/2010/main" val="3876541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Multi-Skilled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Requirements: </a:t>
            </a:r>
          </a:p>
          <a:p>
            <a:pPr lvl="1">
              <a:buClrTx/>
            </a:pPr>
            <a:r>
              <a:rPr lang="en-US" dirty="0"/>
              <a:t>Completion of 2 certificates</a:t>
            </a:r>
          </a:p>
          <a:p>
            <a:pPr lvl="2">
              <a:buClrTx/>
            </a:pPr>
            <a:r>
              <a:rPr lang="en-US" dirty="0"/>
              <a:t>1 certificate in MULT and 1 certification in a Non-MULT Program or </a:t>
            </a:r>
          </a:p>
          <a:p>
            <a:pPr lvl="2">
              <a:buClrTx/>
            </a:pPr>
            <a:r>
              <a:rPr lang="en-US" dirty="0"/>
              <a:t>2 certificates in MULT</a:t>
            </a:r>
          </a:p>
          <a:p>
            <a:pPr lvl="1">
              <a:buClrTx/>
            </a:pPr>
            <a:r>
              <a:rPr lang="en-US" dirty="0"/>
              <a:t>Completion of 30 Technical Hours</a:t>
            </a:r>
          </a:p>
          <a:p>
            <a:pPr lvl="1">
              <a:buClrTx/>
            </a:pPr>
            <a:r>
              <a:rPr lang="en-US" dirty="0"/>
              <a:t>Completion of 30 Basic and General Education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5795963"/>
            <a:ext cx="5105400" cy="27940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http://www.cscc.edu/academics/departments/pos15-16/mult/MULT.AAS.pdf</a:t>
            </a:r>
          </a:p>
        </p:txBody>
      </p:sp>
    </p:spTree>
    <p:extLst>
      <p:ext uri="{BB962C8B-B14F-4D97-AF65-F5344CB8AC3E}">
        <p14:creationId xmlns:p14="http://schemas.microsoft.com/office/powerpoint/2010/main" val="4210271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ln>
                  <a:noFill/>
                </a:ln>
                <a:latin typeface="Garamond" charset="0"/>
              </a:rPr>
              <a:t>Please email if you have </a:t>
            </a:r>
            <a:r>
              <a:rPr lang="en-US" sz="2600">
                <a:ln>
                  <a:noFill/>
                </a:ln>
                <a:latin typeface="Garamond" charset="0"/>
              </a:rPr>
              <a:t>any questions.</a:t>
            </a:r>
            <a:endParaRPr lang="en-US" sz="2600" dirty="0">
              <a:ln>
                <a:noFill/>
              </a:ln>
              <a:latin typeface="Garamond" charset="0"/>
            </a:endParaRPr>
          </a:p>
        </p:txBody>
      </p:sp>
      <p:sp>
        <p:nvSpPr>
          <p:cNvPr id="38915" name="Subtitle 3"/>
          <p:cNvSpPr>
            <a:spLocks noGrp="1"/>
          </p:cNvSpPr>
          <p:nvPr>
            <p:ph type="subTitle" idx="1"/>
          </p:nvPr>
        </p:nvSpPr>
        <p:spPr>
          <a:xfrm>
            <a:off x="1447800" y="4016375"/>
            <a:ext cx="6096000" cy="6318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>
                <a:solidFill>
                  <a:schemeClr val="accent2"/>
                </a:solidFill>
                <a:ea typeface="+mn-ea"/>
              </a:rPr>
              <a:t>Email: phlebotomy@cscc.edu</a:t>
            </a:r>
          </a:p>
        </p:txBody>
      </p:sp>
      <p:sp>
        <p:nvSpPr>
          <p:cNvPr id="6758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990600" y="5638800"/>
            <a:ext cx="40640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848600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CSCC Phlebotomy Program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76338" y="2490788"/>
            <a:ext cx="7205662" cy="3444875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>
                <a:latin typeface="Garamond" charset="0"/>
              </a:rPr>
              <a:t>Provides </a:t>
            </a:r>
            <a:r>
              <a:rPr lang="en-US" i="1" dirty="0">
                <a:latin typeface="Garamond" charset="0"/>
              </a:rPr>
              <a:t>eligibility</a:t>
            </a:r>
            <a:r>
              <a:rPr lang="en-US" dirty="0">
                <a:latin typeface="Garamond" charset="0"/>
              </a:rPr>
              <a:t> for national certification exam (ASCP, NHA, AMT)</a:t>
            </a:r>
          </a:p>
          <a:p>
            <a:pPr lvl="1" eaLnBrk="1" hangingPunct="1">
              <a:buClrTx/>
            </a:pPr>
            <a:r>
              <a:rPr lang="en-US" dirty="0">
                <a:latin typeface="Garamond" charset="0"/>
              </a:rPr>
              <a:t>2 semester sequence</a:t>
            </a:r>
          </a:p>
          <a:p>
            <a:pPr lvl="1" eaLnBrk="1" hangingPunct="1">
              <a:buClrTx/>
            </a:pPr>
            <a:r>
              <a:rPr lang="en-US" dirty="0">
                <a:latin typeface="Garamond" charset="0"/>
              </a:rPr>
              <a:t>Exam not required as part of curriculum</a:t>
            </a:r>
          </a:p>
          <a:p>
            <a:pPr lvl="1" eaLnBrk="1" hangingPunct="1">
              <a:buClrTx/>
            </a:pPr>
            <a:r>
              <a:rPr lang="en-US" dirty="0">
                <a:latin typeface="Garamond" charset="0"/>
              </a:rPr>
              <a:t>Not ‘certified’ until you pass the national certification exam</a:t>
            </a:r>
          </a:p>
          <a:p>
            <a:pPr eaLnBrk="1" hangingPunct="1">
              <a:buFont typeface="Wingdings 2" charset="0"/>
              <a:buNone/>
            </a:pPr>
            <a:endParaRPr lang="en-US" dirty="0">
              <a:latin typeface="Garamond" charset="0"/>
            </a:endParaRPr>
          </a:p>
          <a:p>
            <a:pPr lvl="1" eaLnBrk="1" hangingPunct="1"/>
            <a:endParaRPr lang="en-US" dirty="0">
              <a:latin typeface="Garamond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5100" y="766763"/>
            <a:ext cx="8763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  <a:ea typeface="+mj-ea"/>
              </a:rPr>
              <a:t>What Do Phlebotomists Do During </a:t>
            </a:r>
            <a:br>
              <a:rPr lang="en-US" dirty="0">
                <a:solidFill>
                  <a:schemeClr val="accent3">
                    <a:shade val="75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accent3">
                    <a:shade val="75000"/>
                  </a:schemeClr>
                </a:solidFill>
                <a:ea typeface="+mj-ea"/>
              </a:rPr>
              <a:t>a Typical Day??</a:t>
            </a:r>
          </a:p>
        </p:txBody>
      </p:sp>
      <p:sp>
        <p:nvSpPr>
          <p:cNvPr id="27651" name="Text Placeholder 5"/>
          <p:cNvSpPr>
            <a:spLocks noGrp="1"/>
          </p:cNvSpPr>
          <p:nvPr>
            <p:ph type="body" idx="1"/>
          </p:nvPr>
        </p:nvSpPr>
        <p:spPr>
          <a:xfrm>
            <a:off x="1154113" y="2659063"/>
            <a:ext cx="3338512" cy="576262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aramond" charset="0"/>
              </a:rPr>
              <a:t>Primary Responsibility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half" idx="2"/>
          </p:nvPr>
        </p:nvSpPr>
        <p:spPr>
          <a:xfrm>
            <a:off x="1322388" y="3195638"/>
            <a:ext cx="2895600" cy="3019425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>
                <a:solidFill>
                  <a:srgbClr val="FF0000"/>
                </a:solidFill>
                <a:latin typeface="Garamond" charset="0"/>
              </a:rPr>
              <a:t>Collect blood specimens</a:t>
            </a:r>
          </a:p>
          <a:p>
            <a:pPr lvl="1" eaLnBrk="1" hangingPunct="1">
              <a:buClrTx/>
              <a:buFont typeface="Courier New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Garamond" charset="0"/>
              </a:rPr>
              <a:t>Venipuncture</a:t>
            </a:r>
          </a:p>
          <a:p>
            <a:pPr lvl="1" eaLnBrk="1" hangingPunct="1">
              <a:buClrTx/>
              <a:buFont typeface="Courier New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Garamond" charset="0"/>
              </a:rPr>
              <a:t>Fingerstick</a:t>
            </a:r>
          </a:p>
          <a:p>
            <a:pPr lvl="1" eaLnBrk="1" hangingPunct="1">
              <a:buClrTx/>
              <a:buFont typeface="Courier New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Garamond" charset="0"/>
              </a:rPr>
              <a:t>Heel stick</a:t>
            </a:r>
          </a:p>
          <a:p>
            <a:pPr eaLnBrk="1" hangingPunct="1"/>
            <a:endParaRPr lang="en-US" sz="3000" dirty="0">
              <a:solidFill>
                <a:srgbClr val="FF0000"/>
              </a:solidFill>
              <a:latin typeface="Garamond" charset="0"/>
            </a:endParaRPr>
          </a:p>
        </p:txBody>
      </p:sp>
      <p:sp>
        <p:nvSpPr>
          <p:cNvPr id="27653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aramond" charset="0"/>
              </a:rPr>
              <a:t>Other Responsibilities</a:t>
            </a:r>
          </a:p>
        </p:txBody>
      </p:sp>
      <p:sp>
        <p:nvSpPr>
          <p:cNvPr id="10246" name="Content Placeholder 7"/>
          <p:cNvSpPr>
            <a:spLocks noGrp="1"/>
          </p:cNvSpPr>
          <p:nvPr>
            <p:ph sz="quarter" idx="4"/>
          </p:nvPr>
        </p:nvSpPr>
        <p:spPr>
          <a:xfrm>
            <a:off x="4641850" y="3243263"/>
            <a:ext cx="3587750" cy="2706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Patient registration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Prepare specimens for ‘send outs’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Clerical duties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Prepare specimens for testing by the lab tech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Inventory control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Train students</a:t>
            </a:r>
          </a:p>
          <a:p>
            <a:pPr eaLnBrk="1" hangingPunct="1">
              <a:lnSpc>
                <a:spcPct val="80000"/>
              </a:lnSpc>
            </a:pPr>
            <a:endParaRPr lang="en-US" sz="1900" dirty="0">
              <a:latin typeface="Garamond" charset="0"/>
            </a:endParaRPr>
          </a:p>
        </p:txBody>
      </p:sp>
      <p:sp>
        <p:nvSpPr>
          <p:cNvPr id="2765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65100" y="6480175"/>
            <a:ext cx="8153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446212"/>
          </a:xfrm>
        </p:spPr>
        <p:txBody>
          <a:bodyPr/>
          <a:lstStyle/>
          <a:p>
            <a:pPr eaLnBrk="1" hangingPunct="1"/>
            <a:r>
              <a:rPr lang="en-US" sz="3400" b="1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Impact of Phlebotomists in Healthcare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96200" cy="3444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Collection of blood specimens used in laboratory testing</a:t>
            </a:r>
          </a:p>
          <a:p>
            <a:pPr marL="69723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Diagnosis</a:t>
            </a:r>
          </a:p>
          <a:p>
            <a:pPr marL="69723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Monitoring patient treatment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Laboratory results account for 70% of decisions made regarding patient diagnosis and treatment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4685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n>
                  <a:noFill/>
                </a:ln>
                <a:solidFill>
                  <a:srgbClr val="7B9899"/>
                </a:solidFill>
              </a:rPr>
              <a:t>Applying to the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55249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22029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2900</TotalTime>
  <Words>2343</Words>
  <Application>Microsoft Office PowerPoint</Application>
  <PresentationFormat>On-screen Show (4:3)</PresentationFormat>
  <Paragraphs>379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Courier New</vt:lpstr>
      <vt:lpstr>Garamond</vt:lpstr>
      <vt:lpstr>Wingdings</vt:lpstr>
      <vt:lpstr>Wingdings 2</vt:lpstr>
      <vt:lpstr>Organic</vt:lpstr>
      <vt:lpstr>Document</vt:lpstr>
      <vt:lpstr>   PHLEBOTOMY PROGRAM ON-LINE INFORMATION SESSION</vt:lpstr>
      <vt:lpstr>Program Instructors</vt:lpstr>
      <vt:lpstr>Phlebotomy Program</vt:lpstr>
      <vt:lpstr>Phlebotomy</vt:lpstr>
      <vt:lpstr>CSCC Phlebotomy Program</vt:lpstr>
      <vt:lpstr>What Do Phlebotomists Do During  a Typical Day??</vt:lpstr>
      <vt:lpstr>Impact of Phlebotomists in Healthcare</vt:lpstr>
      <vt:lpstr>Applying to the Program</vt:lpstr>
      <vt:lpstr>Step 1 </vt:lpstr>
      <vt:lpstr>Applying to the Program</vt:lpstr>
      <vt:lpstr>Step 2 </vt:lpstr>
      <vt:lpstr>Applying to the Program</vt:lpstr>
      <vt:lpstr>Step 3 </vt:lpstr>
      <vt:lpstr>Applying to the Program</vt:lpstr>
      <vt:lpstr>Step 4</vt:lpstr>
      <vt:lpstr>Applying to the Program</vt:lpstr>
      <vt:lpstr>Fingerprint and Drug Screening Process:</vt:lpstr>
      <vt:lpstr>PowerPoint Presentation</vt:lpstr>
      <vt:lpstr>Last Step </vt:lpstr>
      <vt:lpstr>Applying to the Program</vt:lpstr>
      <vt:lpstr>REGISTRATION</vt:lpstr>
      <vt:lpstr>Tuition/Fees</vt:lpstr>
      <vt:lpstr>Tuition/Fees (updated Au’25)</vt:lpstr>
      <vt:lpstr>Phlebotomy Program Courses</vt:lpstr>
      <vt:lpstr>1st Term</vt:lpstr>
      <vt:lpstr>MULT 1950 Phlebotomy</vt:lpstr>
      <vt:lpstr>MULT 1950 Phlebotomy Assessments</vt:lpstr>
      <vt:lpstr>MULT 1910 Basic EKG</vt:lpstr>
      <vt:lpstr>2nd Term</vt:lpstr>
      <vt:lpstr>MULT 2950 Phlebotomy </vt:lpstr>
      <vt:lpstr>MULT 2950  Phlebotomy Assessments</vt:lpstr>
      <vt:lpstr>MULT 1160 Exploring Health Care Professions</vt:lpstr>
      <vt:lpstr>Clinical Experience</vt:lpstr>
      <vt:lpstr>Phlebotomy  Clinical Experience</vt:lpstr>
      <vt:lpstr>Phlebotomy Clinical  Experience MULT 1950</vt:lpstr>
      <vt:lpstr>REQUEST FOR CLINICAL PLACEMENT MULT 1950</vt:lpstr>
      <vt:lpstr>Phlebotomy Clinical  Experience MULT 2950</vt:lpstr>
      <vt:lpstr>REQUEST FOR CLINICAL PLACEMENT MULT 2950</vt:lpstr>
      <vt:lpstr>Program Policies</vt:lpstr>
      <vt:lpstr>CSCC Phlebotomy  Program Policies</vt:lpstr>
      <vt:lpstr>Health and Safety</vt:lpstr>
      <vt:lpstr>Places of Employment</vt:lpstr>
      <vt:lpstr>Employment in Ohio</vt:lpstr>
      <vt:lpstr>Additional Certificates</vt:lpstr>
      <vt:lpstr>Additional MULT Technical Courses</vt:lpstr>
      <vt:lpstr>Multi-Skilled Health Degree</vt:lpstr>
      <vt:lpstr>Multi-Skilled Health</vt:lpstr>
      <vt:lpstr>Multi-Skilled Health</vt:lpstr>
      <vt:lpstr>Please email if you have any questions.</vt:lpstr>
    </vt:vector>
  </TitlesOfParts>
  <Company>Columbus State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PHLEBOTOMY PROGRAM</dc:title>
  <dc:creator>CSCC</dc:creator>
  <cp:lastModifiedBy>Meghan Blackford</cp:lastModifiedBy>
  <cp:revision>457</cp:revision>
  <cp:lastPrinted>2017-06-19T16:59:42Z</cp:lastPrinted>
  <dcterms:created xsi:type="dcterms:W3CDTF">2008-12-19T14:38:36Z</dcterms:created>
  <dcterms:modified xsi:type="dcterms:W3CDTF">2025-12-05T14:37:28Z</dcterms:modified>
</cp:coreProperties>
</file>